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7" r:id="rId3"/>
    <p:sldId id="258" r:id="rId4"/>
    <p:sldId id="306" r:id="rId5"/>
    <p:sldId id="292" r:id="rId6"/>
    <p:sldId id="315" r:id="rId7"/>
    <p:sldId id="316" r:id="rId8"/>
    <p:sldId id="317" r:id="rId9"/>
    <p:sldId id="330" r:id="rId10"/>
    <p:sldId id="327" r:id="rId11"/>
    <p:sldId id="329" r:id="rId12"/>
    <p:sldId id="309" r:id="rId13"/>
    <p:sldId id="325" r:id="rId14"/>
    <p:sldId id="326" r:id="rId15"/>
    <p:sldId id="333" r:id="rId16"/>
    <p:sldId id="299" r:id="rId17"/>
    <p:sldId id="331" r:id="rId18"/>
    <p:sldId id="318" r:id="rId19"/>
    <p:sldId id="328" r:id="rId20"/>
    <p:sldId id="321" r:id="rId21"/>
    <p:sldId id="322" r:id="rId22"/>
    <p:sldId id="302" r:id="rId23"/>
    <p:sldId id="323" r:id="rId24"/>
    <p:sldId id="303" r:id="rId25"/>
    <p:sldId id="324" r:id="rId26"/>
    <p:sldId id="30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/>
    <p:restoredTop sz="73678" autoAdjust="0"/>
  </p:normalViewPr>
  <p:slideViewPr>
    <p:cSldViewPr snapToGrid="0" snapToObjects="1">
      <p:cViewPr varScale="1">
        <p:scale>
          <a:sx n="63" d="100"/>
          <a:sy n="63" d="100"/>
        </p:scale>
        <p:origin x="1565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22/01/2021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Boa tarde estou aqui para vos apresentar a minha tese como o tema “A </a:t>
            </a:r>
            <a:r>
              <a:rPr lang="pt-PT" noProof="0" dirty="0" err="1"/>
              <a:t>new</a:t>
            </a:r>
            <a:r>
              <a:rPr lang="pt-PT" noProof="0" dirty="0"/>
              <a:t> </a:t>
            </a:r>
            <a:r>
              <a:rPr lang="pt-PT" noProof="0" dirty="0" err="1"/>
              <a:t>interaction</a:t>
            </a:r>
            <a:r>
              <a:rPr lang="pt-PT" noProof="0" dirty="0"/>
              <a:t> </a:t>
            </a:r>
            <a:r>
              <a:rPr lang="pt-PT" noProof="0" dirty="0" err="1"/>
              <a:t>experience</a:t>
            </a:r>
            <a:r>
              <a:rPr lang="pt-PT" noProof="0" dirty="0"/>
              <a:t> in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 </a:t>
            </a:r>
            <a:r>
              <a:rPr lang="pt-PT" noProof="0" dirty="0" err="1"/>
              <a:t>Museum</a:t>
            </a:r>
            <a:r>
              <a:rPr lang="pt-PT" noProof="0" dirty="0"/>
              <a:t>” mais especificamente sobre a adição do Raio Catódico a já existente aplicação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Nestas imagens pode se ver a aplicação durante o jogo. </a:t>
            </a:r>
          </a:p>
          <a:p>
            <a:r>
              <a:rPr lang="pt-PT" noProof="0" dirty="0"/>
              <a:t>Na imagem da esquerda, em cima está o exemplo de uma dica e em baixo de uma explicação.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As explicações servem para guiar o utilizador pela aplicação dando o próximo objetivo e explicação o objetivo comprido.</a:t>
            </a:r>
            <a:br>
              <a:rPr lang="pt-PT" noProof="0" dirty="0"/>
            </a:br>
            <a:r>
              <a:rPr lang="pt-PT" noProof="0" dirty="0"/>
              <a:t>A Dica aparece se passado um minuto se o  utilizador não conseguir cumprir um determinado objetivo </a:t>
            </a:r>
            <a:br>
              <a:rPr lang="pt-PT" noProof="0" dirty="0"/>
            </a:br>
            <a:r>
              <a:rPr lang="pt-PT" noProof="0" dirty="0"/>
              <a:t>Dos lados estão os botões e o painel de controlo, escolhemos que estes estejam nos lados, pois é mais fácil para o utilizador interagir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Os botões permitem ver os objetivos, pop-ups, instruções, esconder o objeto para melhorar a visibilidade da ampola e desligar a partes aumentadas do objeto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3741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teste tem como objetivo medir a aplicação em termos de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especialmente em termos de aceitação, se gostam da aplicação e se percebem a interface</a:t>
            </a:r>
          </a:p>
          <a:p>
            <a:r>
              <a:rPr lang="pt-PT" dirty="0"/>
              <a:t>Perceber comos os utilizador interagem com a aplicação, ou seja como seguram o tablet e como interagem, e se preferem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portrait</a:t>
            </a:r>
            <a:r>
              <a:rPr lang="pt-PT" dirty="0"/>
              <a:t> </a:t>
            </a:r>
            <a:r>
              <a:rPr lang="pt-PT"/>
              <a:t>orientation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9804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no técnico no Facebook para virem fazer o teste, onde seguindo as regras de segurança pelo Covid-19, os utilizadores utilizavam o jogo sem qualquer ajuda,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aplicação, o que me permite perceber melhor o utilizador, e o que este está a espera que a nossa aplicação faça.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identificam se quiserem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tinha entre 19-25 anos e 20% entre 26-40 anos de idade. Em termos</a:t>
            </a:r>
          </a:p>
          <a:p>
            <a:r>
              <a:rPr lang="pt-PT" dirty="0"/>
              <a:t>de habilitações académicas, 45% tinha a Licenciatura, 35% Mestrado e ambos com 10% de Doutoramento e 12ª ano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Estes são valores demográficos normais tendo em conta onde partilhamos o teste.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user experience questionnaire,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,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pt-PT" noProof="0" dirty="0"/>
              <a:t>campos </a:t>
            </a:r>
            <a:r>
              <a:rPr lang="pt-PT" dirty="0"/>
              <a:t>atratividade</a:t>
            </a:r>
            <a:r>
              <a:rPr lang="pt-PT" noProof="0" dirty="0"/>
              <a:t>, </a:t>
            </a:r>
            <a:r>
              <a:rPr lang="pt-PT" dirty="0"/>
              <a:t>eficiência</a:t>
            </a:r>
            <a:r>
              <a:rPr lang="pt-PT" noProof="0" dirty="0"/>
              <a:t>, </a:t>
            </a:r>
            <a:r>
              <a:rPr lang="pt-PT" dirty="0"/>
              <a:t>estimulação </a:t>
            </a:r>
            <a:r>
              <a:rPr lang="pt-PT"/>
              <a:t>e novidade</a:t>
            </a:r>
            <a:endParaRPr lang="pt-PT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Na tabela, pode se ver a média, o desvio padrão e o intervalo de confiança, mostrando que estes valores são de confiança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indetificados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Segurar</a:t>
            </a:r>
            <a:r>
              <a:rPr lang="en-US" dirty="0"/>
              <a:t> o tablet no </a:t>
            </a:r>
            <a:r>
              <a:rPr lang="en-US" dirty="0" err="1"/>
              <a:t>lugar</a:t>
            </a:r>
            <a:r>
              <a:rPr lang="en-US" dirty="0"/>
              <a:t> e 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da curve de </a:t>
            </a:r>
            <a:r>
              <a:rPr lang="en-US" dirty="0" err="1"/>
              <a:t>aprendizagem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mudarmos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das </a:t>
            </a:r>
            <a:r>
              <a:rPr lang="en-US" dirty="0" err="1"/>
              <a:t>explicações</a:t>
            </a:r>
            <a:r>
              <a:rPr lang="en-US" dirty="0"/>
              <a:t>. </a:t>
            </a:r>
            <a:br>
              <a:rPr lang="en-US" dirty="0"/>
            </a:b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tablet, em termos de com que mão seguram e como interagem, mas é possível verificar que os utilizadores preferem usar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Em relação a interface um utilizador disse: A interface é bem concebida, uniforme e com todas as funcionalidades necessárias para funcionar corretamente,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geral os resultados são muito bons e vão de acordo com aquilo que queríamos alcançar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Além dos documentos entregues</a:t>
            </a:r>
          </a:p>
          <a:p>
            <a:endParaRPr lang="pt-PT" noProof="0" dirty="0"/>
          </a:p>
          <a:p>
            <a:r>
              <a:rPr lang="pt-PT" noProof="0" dirty="0"/>
              <a:t>Como já tinha sido dito anteriormente, desenvolvemos uma </a:t>
            </a:r>
            <a:r>
              <a:rPr lang="pt-PT" noProof="0" dirty="0" err="1"/>
              <a:t>vesão</a:t>
            </a:r>
            <a:r>
              <a:rPr lang="pt-PT" noProof="0" dirty="0"/>
              <a:t> </a:t>
            </a:r>
            <a:r>
              <a:rPr lang="pt-PT" noProof="0" dirty="0" err="1"/>
              <a:t>WebGL</a:t>
            </a:r>
            <a:r>
              <a:rPr lang="pt-PT" noProof="0" dirty="0"/>
              <a:t> Em relação a versão android, entregamos uma versão com </a:t>
            </a:r>
            <a:r>
              <a:rPr lang="pt-PT" noProof="0" dirty="0" err="1"/>
              <a:t>model</a:t>
            </a:r>
            <a:r>
              <a:rPr lang="pt-PT" noProof="0" dirty="0"/>
              <a:t> target e outra com </a:t>
            </a:r>
            <a:r>
              <a:rPr lang="pt-PT" noProof="0" dirty="0" err="1"/>
              <a:t>image</a:t>
            </a:r>
            <a:r>
              <a:rPr lang="pt-PT" noProof="0" dirty="0"/>
              <a:t> target, ambas numa versão só com o meu trabalho e noutra juntamente com o trabalho já realizado e em português e em </a:t>
            </a:r>
            <a:r>
              <a:rPr lang="pt-PT" noProof="0" dirty="0" err="1"/>
              <a:t>ingles</a:t>
            </a:r>
            <a:r>
              <a:rPr lang="pt-PT" noProof="0" dirty="0"/>
              <a:t>,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Criamos também um repositório no </a:t>
            </a:r>
            <a:r>
              <a:rPr lang="pt-PT" noProof="0" dirty="0" err="1"/>
              <a:t>Github</a:t>
            </a:r>
            <a:r>
              <a:rPr lang="pt-PT" noProof="0" dirty="0"/>
              <a:t>, com todo o código e estas versão, juntamente com o </a:t>
            </a:r>
            <a:r>
              <a:rPr lang="pt-PT" noProof="0" dirty="0" err="1"/>
              <a:t>techncical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, pretendemos facilitar a entrada no projeto dos próximos aluno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Andoird</a:t>
            </a:r>
            <a:r>
              <a:rPr lang="en-US" dirty="0"/>
              <a:t> e 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PT" dirty="0"/>
              <a:t>A partir dos testes podemos concluir que a nossa aplicação é divertida, interessante e ajuda o utilizador a desfrutar do museu</a:t>
            </a:r>
          </a:p>
          <a:p>
            <a:r>
              <a:rPr lang="pt-PT" dirty="0"/>
              <a:t>Ou seja, Podemos afirmar que completamos os </a:t>
            </a:r>
            <a:r>
              <a:rPr lang="pt-PT" dirty="0" err="1"/>
              <a:t>objectivos</a:t>
            </a:r>
            <a:r>
              <a:rPr lang="pt-PT" dirty="0"/>
              <a:t> da nossa tese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656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Contudo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, a </a:t>
            </a:r>
            <a:r>
              <a:rPr lang="en-US" dirty="0" err="1"/>
              <a:t>priemira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as </a:t>
            </a:r>
            <a:r>
              <a:rPr lang="en-US" dirty="0" err="1"/>
              <a:t>escuras</a:t>
            </a:r>
            <a:r>
              <a:rPr lang="en-US" dirty="0"/>
              <a:t>, mas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cobrimos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aplicção</a:t>
            </a:r>
            <a:r>
              <a:rPr lang="en-US" dirty="0"/>
              <a:t> visto que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br>
              <a:rPr lang="en-US" dirty="0"/>
            </a:br>
            <a:r>
              <a:rPr lang="en-US" dirty="0"/>
              <a:t>e 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facto que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a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proximos</a:t>
            </a:r>
            <a:r>
              <a:rPr lang="en-US" dirty="0"/>
              <a:t> </a:t>
            </a:r>
            <a:r>
              <a:rPr lang="en-US" dirty="0" err="1"/>
              <a:t>passos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Relção</a:t>
            </a:r>
            <a:r>
              <a:rPr lang="en-US" dirty="0"/>
              <a:t> da </a:t>
            </a:r>
            <a:r>
              <a:rPr lang="en-US" dirty="0" err="1"/>
              <a:t>groussura</a:t>
            </a:r>
            <a:r>
              <a:rPr lang="en-US" dirty="0"/>
              <a:t> do e-bean com a </a:t>
            </a:r>
            <a:r>
              <a:rPr lang="en-US" dirty="0" err="1"/>
              <a:t>intensidade</a:t>
            </a:r>
            <a:r>
              <a:rPr lang="en-US" dirty="0"/>
              <a:t> e </a:t>
            </a:r>
            <a:r>
              <a:rPr lang="en-US" dirty="0" err="1"/>
              <a:t>tensão</a:t>
            </a:r>
            <a:endParaRPr lang="en-US" dirty="0"/>
          </a:p>
          <a:p>
            <a:r>
              <a:rPr lang="en-US" dirty="0"/>
              <a:t>BLE – Motor </a:t>
            </a:r>
            <a:r>
              <a:rPr lang="en-US" dirty="0" err="1"/>
              <a:t>ampola</a:t>
            </a:r>
            <a:r>
              <a:rPr lang="en-US" dirty="0"/>
              <a:t> – </a:t>
            </a:r>
            <a:r>
              <a:rPr lang="en-US" dirty="0" err="1"/>
              <a:t>Completar</a:t>
            </a:r>
            <a:r>
              <a:rPr lang="en-US" dirty="0"/>
              <a:t> o </a:t>
            </a:r>
            <a:r>
              <a:rPr lang="en-US" dirty="0" err="1"/>
              <a:t>ciculo</a:t>
            </a:r>
            <a:r>
              <a:rPr lang="en-US" dirty="0"/>
              <a:t> de </a:t>
            </a:r>
            <a:r>
              <a:rPr lang="en-US" dirty="0" err="1"/>
              <a:t>interatividade</a:t>
            </a:r>
            <a:r>
              <a:rPr lang="en-US" dirty="0"/>
              <a:t> –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interativa</a:t>
            </a:r>
            <a:r>
              <a:rPr lang="en-US" dirty="0"/>
              <a:t> 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imersiva</a:t>
            </a:r>
            <a:endParaRPr lang="en-US" dirty="0"/>
          </a:p>
          <a:p>
            <a:r>
              <a:rPr lang="en-US" dirty="0" err="1"/>
              <a:t>Segurar</a:t>
            </a:r>
            <a:r>
              <a:rPr lang="en-US" dirty="0"/>
              <a:t> no tablet no sitio </a:t>
            </a:r>
            <a:r>
              <a:rPr lang="en-US" dirty="0" err="1"/>
              <a:t>certo</a:t>
            </a:r>
            <a:endParaRPr lang="en-US" dirty="0"/>
          </a:p>
          <a:p>
            <a:r>
              <a:rPr lang="en-US" dirty="0" err="1"/>
              <a:t>Trabalho</a:t>
            </a:r>
            <a:r>
              <a:rPr lang="en-US" dirty="0"/>
              <a:t> do </a:t>
            </a:r>
            <a:r>
              <a:rPr lang="en-US" dirty="0" err="1"/>
              <a:t>artista</a:t>
            </a:r>
            <a:r>
              <a:rPr lang="en-US" dirty="0"/>
              <a:t> da UI , com padding </a:t>
            </a:r>
            <a:r>
              <a:rPr lang="en-US" dirty="0" err="1"/>
              <a:t>amrgins</a:t>
            </a:r>
            <a:r>
              <a:rPr lang="en-US" dirty="0"/>
              <a:t> que fonts e </a:t>
            </a:r>
            <a:r>
              <a:rPr lang="en-US" dirty="0" err="1"/>
              <a:t>quando</a:t>
            </a:r>
            <a:r>
              <a:rPr lang="en-US" dirty="0"/>
              <a:t> usar, </a:t>
            </a:r>
            <a:r>
              <a:rPr lang="en-US" dirty="0" err="1"/>
              <a:t>tamanhos</a:t>
            </a:r>
            <a:r>
              <a:rPr lang="en-US" dirty="0"/>
              <a:t> e </a:t>
            </a:r>
            <a:r>
              <a:rPr lang="en-US" dirty="0" err="1"/>
              <a:t>cors</a:t>
            </a:r>
            <a:endParaRPr lang="en-US" dirty="0"/>
          </a:p>
          <a:p>
            <a:br>
              <a:rPr lang="en-US" dirty="0"/>
            </a:br>
            <a:r>
              <a:rPr lang="en-US" dirty="0" err="1"/>
              <a:t>Gostaria</a:t>
            </a:r>
            <a:r>
              <a:rPr lang="en-US" dirty="0"/>
              <a:t> de </a:t>
            </a:r>
            <a:r>
              <a:rPr lang="en-US" dirty="0" err="1"/>
              <a:t>destacar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do Future Work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resolvi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penultimo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a </a:t>
            </a:r>
            <a:r>
              <a:rPr lang="en-US" dirty="0" err="1"/>
              <a:t>necessidade</a:t>
            </a:r>
            <a:r>
              <a:rPr lang="en-US" dirty="0"/>
              <a:t> de </a:t>
            </a:r>
            <a:r>
              <a:rPr lang="en-US" dirty="0" err="1"/>
              <a:t>destinguir</a:t>
            </a:r>
            <a:r>
              <a:rPr lang="en-US" dirty="0"/>
              <a:t> dentro das </a:t>
            </a:r>
            <a:r>
              <a:rPr lang="en-US" dirty="0" err="1"/>
              <a:t>funcionalidades</a:t>
            </a:r>
            <a:r>
              <a:rPr lang="en-US" dirty="0"/>
              <a:t> da </a:t>
            </a:r>
            <a:r>
              <a:rPr lang="en-US" dirty="0" err="1"/>
              <a:t>aplicação</a:t>
            </a:r>
            <a:r>
              <a:rPr lang="en-US" dirty="0"/>
              <a:t> que </a:t>
            </a:r>
            <a:r>
              <a:rPr lang="en-US" dirty="0" err="1"/>
              <a:t>obejto</a:t>
            </a:r>
            <a:r>
              <a:rPr lang="en-US" dirty="0"/>
              <a:t> </a:t>
            </a:r>
            <a:r>
              <a:rPr lang="en-US" dirty="0" err="1"/>
              <a:t>estamos</a:t>
            </a:r>
            <a:r>
              <a:rPr lang="en-US" dirty="0"/>
              <a:t> a </a:t>
            </a:r>
            <a:r>
              <a:rPr lang="en-US" dirty="0" err="1"/>
              <a:t>falar</a:t>
            </a:r>
            <a:r>
              <a:rPr lang="en-US" dirty="0"/>
              <a:t>, por </a:t>
            </a:r>
            <a:r>
              <a:rPr lang="en-US" dirty="0" err="1"/>
              <a:t>exemplo</a:t>
            </a:r>
            <a:r>
              <a:rPr lang="en-US" dirty="0"/>
              <a:t> no BLE, </a:t>
            </a:r>
            <a:r>
              <a:rPr lang="en-US" dirty="0" err="1"/>
              <a:t>entao</a:t>
            </a:r>
            <a:r>
              <a:rPr lang="en-US" dirty="0"/>
              <a:t> </a:t>
            </a:r>
            <a:r>
              <a:rPr lang="en-US" dirty="0" err="1"/>
              <a:t>criamos</a:t>
            </a:r>
            <a:r>
              <a:rPr lang="en-US" dirty="0"/>
              <a:t> a </a:t>
            </a:r>
            <a:r>
              <a:rPr lang="en-US" dirty="0" err="1"/>
              <a:t>a</a:t>
            </a:r>
            <a:r>
              <a:rPr lang="en-US" dirty="0"/>
              <a:t> base de dados para </a:t>
            </a:r>
            <a:r>
              <a:rPr lang="en-US" dirty="0" err="1"/>
              <a:t>gerir</a:t>
            </a:r>
            <a:r>
              <a:rPr lang="en-US" dirty="0"/>
              <a:t> e </a:t>
            </a:r>
            <a:r>
              <a:rPr lang="en-US" dirty="0" err="1"/>
              <a:t>diminuir</a:t>
            </a:r>
            <a:r>
              <a:rPr lang="en-US" dirty="0"/>
              <a:t> a </a:t>
            </a:r>
            <a:r>
              <a:rPr lang="en-US" dirty="0" err="1"/>
              <a:t>probabilidade</a:t>
            </a:r>
            <a:r>
              <a:rPr lang="en-US" dirty="0"/>
              <a:t> de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semanticos</a:t>
            </a:r>
            <a:endParaRPr lang="en-US" dirty="0"/>
          </a:p>
          <a:p>
            <a:r>
              <a:rPr lang="en-US" dirty="0"/>
              <a:t>O ultimo </a:t>
            </a:r>
            <a:r>
              <a:rPr lang="en-US" dirty="0" err="1"/>
              <a:t>tem</a:t>
            </a:r>
            <a:r>
              <a:rPr lang="en-US" dirty="0"/>
              <a:t> haver com </a:t>
            </a:r>
            <a:r>
              <a:rPr lang="en-US" dirty="0" err="1"/>
              <a:t>customização</a:t>
            </a:r>
            <a:r>
              <a:rPr lang="en-US" dirty="0"/>
              <a:t>, que </a:t>
            </a:r>
            <a:r>
              <a:rPr lang="en-US" dirty="0" err="1"/>
              <a:t>retiramos</a:t>
            </a:r>
            <a:r>
              <a:rPr lang="en-US" dirty="0"/>
              <a:t> do related work que era algo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para o </a:t>
            </a:r>
            <a:r>
              <a:rPr lang="en-US" dirty="0" err="1"/>
              <a:t>utilizador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de </a:t>
            </a:r>
            <a:r>
              <a:rPr lang="en-US" dirty="0" err="1"/>
              <a:t>customizar</a:t>
            </a:r>
            <a:r>
              <a:rPr lang="en-US" dirty="0"/>
              <a:t> as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passas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explicações</a:t>
            </a:r>
            <a:r>
              <a:rPr lang="en-US" dirty="0"/>
              <a:t> e </a:t>
            </a:r>
            <a:r>
              <a:rPr lang="en-US" dirty="0" err="1"/>
              <a:t>dicas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o </a:t>
            </a:r>
            <a:r>
              <a:rPr lang="en-US" dirty="0" err="1"/>
              <a:t>conhecimento</a:t>
            </a:r>
            <a:r>
              <a:rPr lang="en-US" dirty="0"/>
              <a:t> do </a:t>
            </a:r>
            <a:r>
              <a:rPr lang="en-US" dirty="0" err="1"/>
              <a:t>mesmo</a:t>
            </a:r>
            <a:r>
              <a:rPr lang="en-US" dirty="0"/>
              <a:t>. Tal e qual </a:t>
            </a:r>
            <a:r>
              <a:rPr lang="en-US" dirty="0" err="1"/>
              <a:t>como</a:t>
            </a:r>
            <a:r>
              <a:rPr lang="en-US" dirty="0"/>
              <a:t> se </a:t>
            </a:r>
            <a:r>
              <a:rPr lang="en-US" dirty="0" err="1"/>
              <a:t>escolhe</a:t>
            </a:r>
            <a:r>
              <a:rPr lang="en-US" dirty="0"/>
              <a:t> a </a:t>
            </a:r>
            <a:r>
              <a:rPr lang="en-US" dirty="0" err="1"/>
              <a:t>dificuldade</a:t>
            </a:r>
            <a:r>
              <a:rPr lang="en-US" dirty="0"/>
              <a:t> de um </a:t>
            </a:r>
            <a:r>
              <a:rPr lang="en-US" dirty="0" err="1"/>
              <a:t>jogo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 apresentação vamos falar da introdução e dos objetivos da tese, do trabalho realizado e em mais detalhe sobre a aplicação </a:t>
            </a:r>
            <a:r>
              <a:rPr lang="pt-PT" noProof="0" dirty="0" err="1"/>
              <a:t>WebGl</a:t>
            </a:r>
            <a:r>
              <a:rPr lang="pt-PT" noProof="0" dirty="0"/>
              <a:t> e </a:t>
            </a:r>
            <a:r>
              <a:rPr lang="pt-PT" noProof="0" dirty="0" err="1"/>
              <a:t>andoird</a:t>
            </a:r>
            <a:r>
              <a:rPr lang="pt-PT" noProof="0" dirty="0"/>
              <a:t>, da avaliação destas aplicações e das conclusões obtidas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Gostaria de acabar com esta frase de </a:t>
            </a:r>
            <a:r>
              <a:rPr lang="pt-PT"/>
              <a:t>Tim Cook, CEO da Apple, </a:t>
            </a:r>
            <a:r>
              <a:rPr lang="pt-PT" dirty="0"/>
              <a:t>que penso que tem muito haver com o nosso trabalho: </a:t>
            </a:r>
            <a:br>
              <a:rPr lang="pt-PT" dirty="0"/>
            </a:br>
            <a:r>
              <a:rPr lang="pt-PT" dirty="0"/>
              <a:t>Acreditamos que a realidade aumentada vai mudar para sempre a forma como utilizamos a tecnologia. Já estamos a ver coisas que vão transformar a forma como trabalhamos, brincamos, nos conectamos e aprendemos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Obrigado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36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endParaRPr lang="pt-PT" dirty="0"/>
          </a:p>
          <a:p>
            <a:r>
              <a:rPr lang="pt-PT" dirty="0"/>
              <a:t>Conta com a colaboração da Faculdade de Belas artes onde a aluna Marta Mendes realizou um modelo 3d do objeto</a:t>
            </a:r>
          </a:p>
          <a:p>
            <a:r>
              <a:rPr lang="pt-PT" dirty="0"/>
              <a:t>e tem como objetivos melhorar a experiencia de visita no museu  ao adicionar um novo objeto a aplicação e avaliado o impacto que tem nas visitas ao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já referi, o objeto escolhido foi o Raio Catódico</a:t>
            </a:r>
          </a:p>
          <a:p>
            <a:r>
              <a:rPr lang="pt-PT" dirty="0"/>
              <a:t>Pode-se interagir com o objeto no entanto é difícil perceber como interagir e explicar o que está a acontecer se não tivermos conhecimentos na área do eletromagnetismo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 objeto deve ser usado as escuras como mostra a figura da direita. E tem como objetivo mostrar que os eletrões são manipulais através de um campo magnético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Durante estre trabalho fizemos uma versão do nosso trabalho em </a:t>
            </a:r>
            <a:r>
              <a:rPr lang="pt-PT" noProof="0" dirty="0" err="1"/>
              <a:t>WebGL</a:t>
            </a:r>
            <a:r>
              <a:rPr lang="pt-PT" noProof="0" dirty="0"/>
              <a:t> para podermos partilhar o trabalho e receber feedback por parte dos utilizadores como forma de combater as restrições impostas pelo </a:t>
            </a:r>
            <a:r>
              <a:rPr lang="pt-PT" noProof="0" dirty="0" err="1"/>
              <a:t>covid</a:t>
            </a:r>
            <a:r>
              <a:rPr lang="pt-PT" noProof="0" dirty="0"/>
              <a:t>, depois convertemos o trabalho para a versão Android, onde tivemos também em consideração o feedback recebido nos testes em </a:t>
            </a:r>
            <a:r>
              <a:rPr lang="pt-PT" noProof="0" dirty="0" err="1"/>
              <a:t>WebGL</a:t>
            </a:r>
            <a:r>
              <a:rPr lang="pt-PT" noProof="0" dirty="0"/>
              <a:t>. Nesta versão além de adicionarmos a experiencia com o raio catódico mudamos algumas parte chave, em termos globais da aplicação.</a:t>
            </a:r>
          </a:p>
          <a:p>
            <a:endParaRPr lang="pt-PT" noProof="0" dirty="0"/>
          </a:p>
          <a:p>
            <a:r>
              <a:rPr lang="pt-PT" noProof="0" dirty="0"/>
              <a:t>Como disseminações do </a:t>
            </a:r>
            <a:r>
              <a:rPr lang="pt-PT" noProof="0" dirty="0" err="1"/>
              <a:t>museum</a:t>
            </a:r>
            <a:r>
              <a:rPr lang="pt-PT" noProof="0" dirty="0"/>
              <a:t> participamos em visitas guiadas e mostramos o trabalho num encontro da cultura organizado pela Universidade de lisboa, o que nos ajudou a perceber como os visitantes se comportam e interagem dentro do museu e receber feedback de outras pessoas ligadas a preservação da cultura, o que foi bastante gratificante para o projeto.</a:t>
            </a:r>
          </a:p>
          <a:p>
            <a:br>
              <a:rPr lang="pt-PT" noProof="0" dirty="0"/>
            </a:br>
            <a:r>
              <a:rPr lang="pt-PT" noProof="0" dirty="0"/>
              <a:t>Fizemos ainda o </a:t>
            </a:r>
            <a:r>
              <a:rPr lang="pt-PT" noProof="0" dirty="0" err="1"/>
              <a:t>technical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 onde detalhamos partes importantes do ponto vista técnico, também contem explicações e links para as </a:t>
            </a:r>
            <a:r>
              <a:rPr lang="pt-PT" noProof="0" dirty="0" err="1"/>
              <a:t>realeases</a:t>
            </a:r>
            <a:r>
              <a:rPr lang="pt-PT" noProof="0" dirty="0"/>
              <a:t> importantes que contem o trabalho realizado  e uma </a:t>
            </a:r>
            <a:r>
              <a:rPr lang="pt-PT" noProof="0" dirty="0" err="1"/>
              <a:t>wiki</a:t>
            </a:r>
            <a:r>
              <a:rPr lang="pt-PT" noProof="0" dirty="0"/>
              <a:t> </a:t>
            </a:r>
            <a:r>
              <a:rPr lang="pt-PT" noProof="0" dirty="0" err="1"/>
              <a:t>how</a:t>
            </a:r>
            <a:r>
              <a:rPr lang="pt-PT" noProof="0" dirty="0"/>
              <a:t> para ajudar os próximos alunos a fazer coisas básicas mas importantes no projeto.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se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full screen </a:t>
            </a:r>
            <a:r>
              <a:rPr lang="en-US" dirty="0" err="1"/>
              <a:t>dai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as tooltips que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põe</a:t>
            </a:r>
            <a:r>
              <a:rPr lang="en-US" dirty="0"/>
              <a:t> o </a:t>
            </a:r>
            <a:r>
              <a:rPr lang="en-US" dirty="0" err="1"/>
              <a:t>rato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dos </a:t>
            </a:r>
            <a:r>
              <a:rPr lang="en-US" dirty="0" err="1"/>
              <a:t>botões</a:t>
            </a:r>
            <a:r>
              <a:rPr lang="en-US" dirty="0"/>
              <a:t>. E para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precisavamos</a:t>
            </a:r>
            <a:r>
              <a:rPr lang="en-US" dirty="0"/>
              <a:t> de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espaço</a:t>
            </a:r>
            <a:r>
              <a:rPr lang="en-US" dirty="0"/>
              <a:t> no </a:t>
            </a:r>
            <a:r>
              <a:rPr lang="en-US" dirty="0" err="1"/>
              <a:t>ecrã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Retiramos</a:t>
            </a:r>
            <a:r>
              <a:rPr lang="en-US" dirty="0"/>
              <a:t> logs </a:t>
            </a:r>
            <a:r>
              <a:rPr lang="en-US" dirty="0" err="1"/>
              <a:t>automaticamente</a:t>
            </a:r>
            <a:r>
              <a:rPr lang="en-US" dirty="0"/>
              <a:t> da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estrutarada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fosse um tutorial,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obejtivos</a:t>
            </a:r>
            <a:r>
              <a:rPr lang="en-US" dirty="0"/>
              <a:t>,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explicações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para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Como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, </a:t>
            </a:r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</a:t>
            </a:r>
            <a:r>
              <a:rPr lang="en-US" dirty="0" err="1"/>
              <a:t>magnetico</a:t>
            </a:r>
            <a:r>
              <a:rPr lang="en-US" dirty="0"/>
              <a:t> o e-bean.</a:t>
            </a:r>
          </a:p>
          <a:p>
            <a:r>
              <a:rPr lang="en-US" dirty="0"/>
              <a:t>O </a:t>
            </a:r>
            <a:r>
              <a:rPr lang="en-US" dirty="0" err="1"/>
              <a:t>feixo</a:t>
            </a:r>
            <a:r>
              <a:rPr lang="en-US" dirty="0"/>
              <a:t> de </a:t>
            </a:r>
            <a:r>
              <a:rPr lang="en-US" dirty="0" err="1"/>
              <a:t>eltrões</a:t>
            </a:r>
            <a:r>
              <a:rPr lang="en-US" dirty="0"/>
              <a:t>  </a:t>
            </a:r>
            <a:r>
              <a:rPr lang="en-US" dirty="0" err="1"/>
              <a:t>aumentado</a:t>
            </a:r>
            <a:r>
              <a:rPr lang="en-US" dirty="0"/>
              <a:t> é a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azul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</a:t>
            </a:r>
            <a:r>
              <a:rPr lang="en-US" dirty="0" err="1"/>
              <a:t>explenfica</a:t>
            </a:r>
            <a:r>
              <a:rPr lang="en-US" dirty="0"/>
              <a:t> o </a:t>
            </a:r>
            <a:r>
              <a:rPr lang="en-US" dirty="0" err="1"/>
              <a:t>comportamento</a:t>
            </a:r>
            <a:r>
              <a:rPr lang="en-US" dirty="0"/>
              <a:t> do </a:t>
            </a:r>
            <a:r>
              <a:rPr lang="en-US" dirty="0" err="1"/>
              <a:t>feixo</a:t>
            </a:r>
            <a:r>
              <a:rPr lang="en-US" dirty="0"/>
              <a:t> de </a:t>
            </a:r>
            <a:r>
              <a:rPr lang="en-US" dirty="0" err="1"/>
              <a:t>eletrões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visivel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representação</a:t>
            </a:r>
            <a:r>
              <a:rPr lang="en-US" dirty="0"/>
              <a:t> do campo </a:t>
            </a:r>
            <a:r>
              <a:rPr lang="en-US" dirty="0" err="1"/>
              <a:t>eletrico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diminui</a:t>
            </a:r>
            <a:r>
              <a:rPr lang="en-US" dirty="0"/>
              <a:t> de </a:t>
            </a:r>
            <a:r>
              <a:rPr lang="en-US" dirty="0" err="1"/>
              <a:t>tamanho</a:t>
            </a:r>
            <a:r>
              <a:rPr lang="en-US" dirty="0"/>
              <a:t> e a do campo </a:t>
            </a:r>
            <a:r>
              <a:rPr lang="en-US" dirty="0" err="1"/>
              <a:t>magnetico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dimunui</a:t>
            </a:r>
            <a:r>
              <a:rPr lang="en-US" dirty="0"/>
              <a:t> de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consoante</a:t>
            </a:r>
            <a:r>
              <a:rPr lang="en-US" dirty="0"/>
              <a:t> o valor,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indicação</a:t>
            </a:r>
            <a:r>
              <a:rPr lang="en-US" dirty="0"/>
              <a:t> visual do valor. </a:t>
            </a:r>
            <a:br>
              <a:rPr lang="en-US" dirty="0"/>
            </a:br>
            <a:r>
              <a:rPr lang="en-US" dirty="0"/>
              <a:t>As 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dão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visual da </a:t>
            </a:r>
            <a:r>
              <a:rPr lang="en-US" dirty="0" err="1"/>
              <a:t>direção</a:t>
            </a:r>
            <a:r>
              <a:rPr lang="en-US" dirty="0"/>
              <a:t> dos </a:t>
            </a:r>
            <a:r>
              <a:rPr lang="en-US" dirty="0" err="1"/>
              <a:t>campos</a:t>
            </a:r>
            <a:r>
              <a:rPr lang="en-US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5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Falando muito rapidamente dos testes em </a:t>
            </a:r>
            <a:r>
              <a:rPr lang="pt-PT" dirty="0" err="1"/>
              <a:t>WebGL</a:t>
            </a:r>
            <a:r>
              <a:rPr lang="pt-PT" dirty="0"/>
              <a:t>, Partilhamos o teste através da internet em diferentes grupos e redes sociais, ao todos tivemos 35 pessoas a finalizarem o nosso jogo.</a:t>
            </a:r>
            <a:br>
              <a:rPr lang="pt-PT" dirty="0"/>
            </a:br>
            <a:r>
              <a:rPr lang="pt-PT" dirty="0"/>
              <a:t>Do </a:t>
            </a:r>
            <a:r>
              <a:rPr lang="en-US" dirty="0"/>
              <a:t>User experience questionnaire que </a:t>
            </a:r>
            <a:r>
              <a:rPr lang="pt-PT" noProof="0" dirty="0"/>
              <a:t>avalia</a:t>
            </a:r>
            <a:r>
              <a:rPr lang="en-US" dirty="0"/>
              <a:t> a app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campos</a:t>
            </a:r>
            <a:r>
              <a:rPr lang="en-US" dirty="0"/>
              <a:t>: </a:t>
            </a:r>
            <a:r>
              <a:rPr lang="pt-PT" dirty="0"/>
              <a:t>atratividade, perspicuidade, eficiência, fiabilidade, estimulação, inovação</a:t>
            </a:r>
            <a:r>
              <a:rPr lang="en-US" dirty="0"/>
              <a:t>, </a:t>
            </a:r>
            <a:r>
              <a:rPr lang="pt-PT" dirty="0"/>
              <a:t>pode se ver que a aplicação teve bons resultados. </a:t>
            </a:r>
            <a:br>
              <a:rPr lang="pt-PT" dirty="0"/>
            </a:br>
            <a:r>
              <a:rPr lang="pt-PT" dirty="0"/>
              <a:t>A representação do campo elétrico foi bem aceite, mas a do campo magnético precisa de ser melhorada, no entanto nos não melhoramos porque esta representação não foi feita por nos e não havia maneira de a mudar no resto da aplicação. Por isso por motivos de consistência, deixamos estar. A interface foi bem aceite pelos utilizadores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761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Usamos</a:t>
            </a:r>
            <a:r>
              <a:rPr lang="en-US" dirty="0"/>
              <a:t> Unity e Vuforia,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model target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comprovar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warning é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preferimos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estar</a:t>
            </a:r>
            <a:br>
              <a:rPr lang="en-US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rUf_wBCiMk?feature=oembed" TargetMode="Externa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5900" spc="-100" dirty="0" err="1"/>
              <a:t>Evaluation</a:t>
            </a:r>
            <a:r>
              <a:rPr lang="en-US" sz="5900" spc="-100" dirty="0"/>
              <a:t> Results</a:t>
            </a:r>
          </a:p>
        </p:txBody>
      </p:sp>
      <p:pic>
        <p:nvPicPr>
          <p:cNvPr id="10" name="Marcador de Posição de Conteúdo 4" descr="Uma imagem com texto, ClipArt&#10;&#10;Descrição gerada automaticamente">
            <a:extLst>
              <a:ext uri="{FF2B5EF4-FFF2-40B4-BE49-F238E27FC236}">
                <a16:creationId xmlns:a16="http://schemas.microsoft.com/office/drawing/2014/main" id="{95CF115A-919E-478E-8EAC-5F659EAC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1" y="543780"/>
            <a:ext cx="5265593" cy="3185684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B4112CBA-F22B-4F28-97AC-CF804C963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683" y="543781"/>
            <a:ext cx="5770627" cy="22222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en-US" dirty="0"/>
              <a:t> User completed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electric field well 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magnetic field needs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UI was well accepted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2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34" r="4454"/>
          <a:stretch/>
        </p:blipFill>
        <p:spPr>
          <a:xfrm>
            <a:off x="3770494" y="484632"/>
            <a:ext cx="5236226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5" r="-376"/>
          <a:stretch/>
        </p:blipFill>
        <p:spPr>
          <a:xfrm>
            <a:off x="6096000" y="636274"/>
            <a:ext cx="5313680" cy="3253682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/>
          <a:stretch/>
        </p:blipFill>
        <p:spPr>
          <a:xfrm>
            <a:off x="519431" y="636062"/>
            <a:ext cx="519564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pic>
        <p:nvPicPr>
          <p:cNvPr id="3" name="Multimédia Online 2" title="Cathode Ray-Model Target-Faraday Museum-UserTest">
            <a:hlinkClick r:id="" action="ppaction://media"/>
            <a:extLst>
              <a:ext uri="{FF2B5EF4-FFF2-40B4-BE49-F238E27FC236}">
                <a16:creationId xmlns:a16="http://schemas.microsoft.com/office/drawing/2014/main" id="{2869490F-C529-47B3-8931-586B3F73E7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3582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</a:t>
            </a:r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2C43-37E8-4C19-ABD6-750BBDC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C53123-6619-4B34-969C-1B8AA4C8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the User Experience of the app</a:t>
            </a:r>
          </a:p>
          <a:p>
            <a:pPr lvl="1"/>
            <a:r>
              <a:rPr lang="en-US" dirty="0"/>
              <a:t>acceptance </a:t>
            </a:r>
          </a:p>
          <a:p>
            <a:pPr lvl="1"/>
            <a:r>
              <a:rPr lang="en-US" dirty="0"/>
              <a:t>Enjoyable</a:t>
            </a:r>
          </a:p>
          <a:p>
            <a:pPr lvl="1"/>
            <a:r>
              <a:rPr lang="en-US" dirty="0"/>
              <a:t>Understandable UI</a:t>
            </a:r>
          </a:p>
          <a:p>
            <a:r>
              <a:rPr lang="en-US" dirty="0"/>
              <a:t>Interactions gestures </a:t>
            </a:r>
          </a:p>
          <a:p>
            <a:r>
              <a:rPr lang="en-US" dirty="0"/>
              <a:t>Landscape or Portrait orientation.</a:t>
            </a:r>
          </a:p>
        </p:txBody>
      </p:sp>
    </p:spTree>
    <p:extLst>
      <p:ext uri="{BB962C8B-B14F-4D97-AF65-F5344CB8AC3E}">
        <p14:creationId xmlns:p14="http://schemas.microsoft.com/office/powerpoint/2010/main" val="119701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Demographic 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0407" y="1508181"/>
            <a:ext cx="3331905" cy="17196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2382" y="1554980"/>
            <a:ext cx="3329075" cy="1416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849" y="1491448"/>
            <a:ext cx="3331903" cy="1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Work developed</a:t>
            </a:r>
          </a:p>
          <a:p>
            <a:r>
              <a:rPr lang="en-US" sz="2800" dirty="0"/>
              <a:t>WebGL App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UEQ 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43273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384992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782217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the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The goals of the Thesis were achieved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IST’ Faraday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Work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Developed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developed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</a:p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WebGL</a:t>
            </a:r>
            <a:r>
              <a:rPr lang="pt-PT" dirty="0">
                <a:solidFill>
                  <a:schemeClr val="accent1"/>
                </a:solidFill>
              </a:rPr>
              <a:t>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51CA96-339F-4D00-951B-FCDB0E6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" r="-412"/>
          <a:stretch/>
        </p:blipFill>
        <p:spPr>
          <a:xfrm>
            <a:off x="5427027" y="635936"/>
            <a:ext cx="5853683" cy="3253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8B56A2-88DA-4EA0-A354-19E50CDF8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6" r="6285" b="1"/>
          <a:stretch/>
        </p:blipFill>
        <p:spPr>
          <a:xfrm>
            <a:off x="318518" y="635936"/>
            <a:ext cx="4789992" cy="3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655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2208</Words>
  <Application>Microsoft Office PowerPoint</Application>
  <PresentationFormat>Ecrã Panorâmico</PresentationFormat>
  <Paragraphs>192</Paragraphs>
  <Slides>26</Slides>
  <Notes>20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The Cathode Ray Object</vt:lpstr>
      <vt:lpstr>Work Developed</vt:lpstr>
      <vt:lpstr>Work developed</vt:lpstr>
      <vt:lpstr>WebGL App</vt:lpstr>
      <vt:lpstr>App overview</vt:lpstr>
      <vt:lpstr>Evaluation Results</vt:lpstr>
      <vt:lpstr>Android App</vt:lpstr>
      <vt:lpstr>Technical aspects </vt:lpstr>
      <vt:lpstr>App overview</vt:lpstr>
      <vt:lpstr>App overview</vt:lpstr>
      <vt:lpstr>video</vt:lpstr>
      <vt:lpstr>Android Evaluation</vt:lpstr>
      <vt:lpstr>Objective</vt:lpstr>
      <vt:lpstr>Methodology</vt:lpstr>
      <vt:lpstr>Demographic Results</vt:lpstr>
      <vt:lpstr>UEQ Results</vt:lpstr>
      <vt:lpstr>Conclusion of the 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Toscan0</dc:creator>
  <cp:lastModifiedBy>Toscan0</cp:lastModifiedBy>
  <cp:revision>2</cp:revision>
  <dcterms:created xsi:type="dcterms:W3CDTF">2021-01-22T15:27:08Z</dcterms:created>
  <dcterms:modified xsi:type="dcterms:W3CDTF">2021-01-22T21:40:55Z</dcterms:modified>
</cp:coreProperties>
</file>